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9" r:id="rId3"/>
    <p:sldId id="258" r:id="rId4"/>
    <p:sldId id="283" r:id="rId5"/>
    <p:sldId id="259" r:id="rId6"/>
    <p:sldId id="262" r:id="rId7"/>
    <p:sldId id="274" r:id="rId8"/>
    <p:sldId id="275" r:id="rId9"/>
    <p:sldId id="263" r:id="rId10"/>
    <p:sldId id="270" r:id="rId11"/>
    <p:sldId id="271" r:id="rId12"/>
    <p:sldId id="272" r:id="rId13"/>
    <p:sldId id="281" r:id="rId14"/>
    <p:sldId id="277" r:id="rId15"/>
    <p:sldId id="280" r:id="rId16"/>
    <p:sldId id="285" r:id="rId17"/>
    <p:sldId id="286" r:id="rId18"/>
    <p:sldId id="287" r:id="rId19"/>
    <p:sldId id="278" r:id="rId20"/>
    <p:sldId id="282" r:id="rId2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2AB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2270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1E712EF-7234-4B3E-9461-EFBFCF1BD46B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D2C65C7-74C8-4903-B348-331C30E70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101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8A24E47-CFF6-4917-9CBD-105BA8338311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2CF4AC6-884E-4177-8CBB-8C521BCC6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61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463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465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502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650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411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4031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75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913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060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83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8543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48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253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298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935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856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42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B9287A3-65FD-4080-BDDA-5FFCAB771318}" type="datetimeFigureOut">
              <a:rPr lang="en-US" smtClean="0"/>
              <a:t>3/4/2020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686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  <p:sldLayoutId id="2147483970" r:id="rId12"/>
    <p:sldLayoutId id="2147483971" r:id="rId13"/>
    <p:sldLayoutId id="2147483972" r:id="rId14"/>
    <p:sldLayoutId id="2147483973" r:id="rId15"/>
    <p:sldLayoutId id="2147483974" r:id="rId16"/>
    <p:sldLayoutId id="214748397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0">
          <a:fgClr>
            <a:srgbClr val="FF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PCHS Academics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Diploma Paths</a:t>
            </a:r>
          </a:p>
          <a:p>
            <a:r>
              <a:rPr lang="en-US" sz="2400" dirty="0" smtClean="0"/>
              <a:t>Requirements</a:t>
            </a:r>
          </a:p>
          <a:p>
            <a:r>
              <a:rPr lang="en-US" sz="2400" dirty="0" smtClean="0"/>
              <a:t>Graduation Pathways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573259"/>
            <a:ext cx="1546315" cy="108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95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76200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solidFill>
                  <a:srgbClr val="FF0000"/>
                </a:solidFill>
              </a:rPr>
              <a:t>Example</a:t>
            </a:r>
            <a:r>
              <a:rPr lang="en-US" b="1" dirty="0" smtClean="0">
                <a:solidFill>
                  <a:srgbClr val="FF0000"/>
                </a:solidFill>
              </a:rPr>
              <a:t> of 9</a:t>
            </a:r>
            <a:r>
              <a:rPr lang="en-US" b="1" baseline="30000" dirty="0" smtClean="0">
                <a:solidFill>
                  <a:srgbClr val="FF0000"/>
                </a:solidFill>
              </a:rPr>
              <a:t>th</a:t>
            </a:r>
            <a:r>
              <a:rPr lang="en-US" b="1" dirty="0" smtClean="0">
                <a:solidFill>
                  <a:srgbClr val="FF0000"/>
                </a:solidFill>
              </a:rPr>
              <a:t> grade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Core 40 Schedule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2438401"/>
            <a:ext cx="6798736" cy="3496732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400" dirty="0" smtClean="0">
                <a:latin typeface="Agency FB" pitchFamily="34" charset="0"/>
              </a:rPr>
              <a:t>Algebra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Concert Band</a:t>
            </a:r>
            <a:endParaRPr lang="en-US" sz="2400" dirty="0" smtClean="0">
              <a:latin typeface="Agency FB" pitchFamily="34" charset="0"/>
            </a:endParaRPr>
          </a:p>
          <a:p>
            <a:pPr algn="ctr"/>
            <a:r>
              <a:rPr lang="en-US" sz="2400" dirty="0" smtClean="0">
                <a:latin typeface="Agency FB" pitchFamily="34" charset="0"/>
              </a:rPr>
              <a:t>English 9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Biology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PE/Health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Into to 2D Art/Intro to 3D Art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Intro to Engineering</a:t>
            </a:r>
            <a:endParaRPr lang="en-US" sz="2400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06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solidFill>
                  <a:srgbClr val="0070C0"/>
                </a:solidFill>
              </a:rPr>
              <a:t>Example</a:t>
            </a:r>
            <a:r>
              <a:rPr lang="en-US" b="1" dirty="0" smtClean="0">
                <a:solidFill>
                  <a:srgbClr val="0070C0"/>
                </a:solidFill>
              </a:rPr>
              <a:t> of 9</a:t>
            </a:r>
            <a:r>
              <a:rPr lang="en-US" b="1" baseline="30000" dirty="0" smtClean="0">
                <a:solidFill>
                  <a:srgbClr val="0070C0"/>
                </a:solidFill>
              </a:rPr>
              <a:t>th</a:t>
            </a:r>
            <a:r>
              <a:rPr lang="en-US" b="1" dirty="0" smtClean="0">
                <a:solidFill>
                  <a:srgbClr val="0070C0"/>
                </a:solidFill>
              </a:rPr>
              <a:t> Grade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Academic Honors Schedule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 smtClean="0">
                <a:latin typeface="Agency FB" pitchFamily="34" charset="0"/>
              </a:rPr>
              <a:t>Geometry Honors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English 9 Honors or (Regular) English 9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Biology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Principles of Biomedical Science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Health/PE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Spanish I or Latin 1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Intro to Art</a:t>
            </a:r>
            <a:endParaRPr lang="en-US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80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305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solidFill>
                  <a:srgbClr val="0070C0"/>
                </a:solidFill>
              </a:rPr>
              <a:t>Example</a:t>
            </a:r>
            <a:r>
              <a:rPr lang="en-US" b="1" dirty="0" smtClean="0">
                <a:solidFill>
                  <a:srgbClr val="0070C0"/>
                </a:solidFill>
              </a:rPr>
              <a:t> of 9</a:t>
            </a:r>
            <a:r>
              <a:rPr lang="en-US" b="1" baseline="30000" dirty="0" smtClean="0">
                <a:solidFill>
                  <a:srgbClr val="0070C0"/>
                </a:solidFill>
              </a:rPr>
              <a:t>th</a:t>
            </a:r>
            <a:r>
              <a:rPr lang="en-US" b="1" dirty="0" smtClean="0">
                <a:solidFill>
                  <a:srgbClr val="0070C0"/>
                </a:solidFill>
              </a:rPr>
              <a:t>   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Grade Tech Honors Schedule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2400" dirty="0" smtClean="0">
                <a:latin typeface="Agency FB" pitchFamily="34" charset="0"/>
              </a:rPr>
              <a:t>Algebra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English 9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Biology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Spanish I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Term 1: Intro Machine Tools, 2 period class for 1 semester</a:t>
            </a:r>
            <a:endParaRPr lang="en-US" sz="2400" dirty="0" smtClean="0">
              <a:latin typeface="Agency FB" pitchFamily="34" charset="0"/>
            </a:endParaRPr>
          </a:p>
          <a:p>
            <a:pPr algn="ctr"/>
            <a:r>
              <a:rPr lang="en-US" sz="2400" dirty="0" smtClean="0">
                <a:latin typeface="Agency FB" pitchFamily="34" charset="0"/>
              </a:rPr>
              <a:t>Term 2:Intro to </a:t>
            </a:r>
            <a:r>
              <a:rPr lang="en-US" dirty="0" smtClean="0">
                <a:latin typeface="Agency FB" pitchFamily="34" charset="0"/>
              </a:rPr>
              <a:t>Construction</a:t>
            </a:r>
            <a:r>
              <a:rPr lang="en-US" sz="2400" dirty="0" smtClean="0">
                <a:latin typeface="Agency FB" pitchFamily="34" charset="0"/>
              </a:rPr>
              <a:t>/Intro Transportation 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PE/Strength</a:t>
            </a:r>
            <a:endParaRPr lang="en-US" sz="2400" dirty="0">
              <a:latin typeface="Agency FB" pitchFamily="34" charset="0"/>
            </a:endParaRPr>
          </a:p>
          <a:p>
            <a:endParaRPr lang="en-US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32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2A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7287430" cy="901702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FFC000"/>
                </a:solidFill>
              </a:rPr>
              <a:t>BAND, AH &amp; TH Schedule Example</a:t>
            </a:r>
            <a:endParaRPr lang="en-US" b="1" i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English 9</a:t>
            </a:r>
          </a:p>
          <a:p>
            <a:r>
              <a:rPr lang="en-US" dirty="0" smtClean="0"/>
              <a:t>Geometry Honors</a:t>
            </a:r>
          </a:p>
          <a:p>
            <a:r>
              <a:rPr lang="en-US" dirty="0" smtClean="0"/>
              <a:t>Biology</a:t>
            </a:r>
          </a:p>
          <a:p>
            <a:r>
              <a:rPr lang="en-US" dirty="0" smtClean="0"/>
              <a:t>Health/PE</a:t>
            </a:r>
          </a:p>
          <a:p>
            <a:r>
              <a:rPr lang="en-US" dirty="0" smtClean="0"/>
              <a:t>Latin I</a:t>
            </a:r>
          </a:p>
          <a:p>
            <a:r>
              <a:rPr lang="en-US" dirty="0" smtClean="0"/>
              <a:t>Concert Band (Counts as Fine Arts Credit)</a:t>
            </a:r>
          </a:p>
          <a:p>
            <a:r>
              <a:rPr lang="en-US" dirty="0" smtClean="0"/>
              <a:t>Introduction to Communication &amp; Construction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93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1551">
              <a:schemeClr val="accent3">
                <a:lumMod val="60000"/>
                <a:lumOff val="40000"/>
              </a:schemeClr>
            </a:gs>
            <a:gs pos="18833">
              <a:schemeClr val="accent2"/>
            </a:gs>
            <a:gs pos="37000">
              <a:srgbClr val="92D050"/>
            </a:gs>
            <a:gs pos="0">
              <a:schemeClr val="accent3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Weighted grades</a:t>
            </a:r>
            <a:br>
              <a:rPr lang="en-US" b="1" i="1" dirty="0" smtClean="0"/>
            </a:br>
            <a:r>
              <a:rPr lang="en-US" b="1" i="1" dirty="0"/>
              <a:t>	</a:t>
            </a:r>
            <a:r>
              <a:rPr lang="en-US" b="1" i="1" dirty="0" smtClean="0"/>
              <a:t>	4.5 Grading scale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438400"/>
            <a:ext cx="7010400" cy="3581400"/>
          </a:xfrm>
        </p:spPr>
        <p:txBody>
          <a:bodyPr>
            <a:normAutofit fontScale="25000" lnSpcReduction="20000"/>
          </a:bodyPr>
          <a:lstStyle/>
          <a:p>
            <a:pPr marL="1225296" lvl="8" indent="0" algn="ctr">
              <a:buNone/>
            </a:pPr>
            <a:r>
              <a:rPr lang="en-US" sz="8000" dirty="0" smtClean="0"/>
              <a:t>Weighted grades for all Honors Courses</a:t>
            </a:r>
          </a:p>
          <a:p>
            <a:r>
              <a:rPr lang="en-US" sz="8000" dirty="0" smtClean="0"/>
              <a:t>English 9 Honors</a:t>
            </a:r>
          </a:p>
          <a:p>
            <a:r>
              <a:rPr lang="en-US" sz="8000" dirty="0" smtClean="0"/>
              <a:t>English 10 Honors</a:t>
            </a:r>
          </a:p>
          <a:p>
            <a:r>
              <a:rPr lang="en-US" sz="8000" dirty="0" smtClean="0"/>
              <a:t>English 11 Honors</a:t>
            </a:r>
          </a:p>
          <a:p>
            <a:r>
              <a:rPr lang="en-US" sz="8000" dirty="0" smtClean="0"/>
              <a:t>Advanced Composition, English Literature (Eng. 12 Honors), Adv. Speech</a:t>
            </a:r>
          </a:p>
          <a:p>
            <a:r>
              <a:rPr lang="en-US" sz="8000" dirty="0" smtClean="0"/>
              <a:t>Geometry Honors, Algebra II Honors, Pre-Calculus/Trigonometry Honors </a:t>
            </a:r>
          </a:p>
          <a:p>
            <a:r>
              <a:rPr lang="en-US" sz="8000" dirty="0" smtClean="0"/>
              <a:t>Economic Honors, Government Honors</a:t>
            </a:r>
          </a:p>
          <a:p>
            <a:r>
              <a:rPr lang="en-US" sz="8000" dirty="0" smtClean="0"/>
              <a:t>Anatomy </a:t>
            </a:r>
            <a:r>
              <a:rPr lang="en-US" sz="8000" dirty="0" smtClean="0"/>
              <a:t>&amp; Physiology, Chemistry II</a:t>
            </a:r>
          </a:p>
          <a:p>
            <a:pPr marL="0" indent="0">
              <a:buNone/>
            </a:pPr>
            <a:endParaRPr lang="en-US" sz="8000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41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1551">
              <a:schemeClr val="accent3">
                <a:lumMod val="60000"/>
                <a:lumOff val="40000"/>
              </a:schemeClr>
            </a:gs>
            <a:gs pos="18833">
              <a:schemeClr val="accent2"/>
            </a:gs>
            <a:gs pos="37000">
              <a:srgbClr val="FFFF00"/>
            </a:gs>
            <a:gs pos="0">
              <a:srgbClr val="C62AB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7211230" cy="9017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 Weighted Grades</a:t>
            </a:r>
            <a:br>
              <a:rPr lang="en-US" dirty="0" smtClean="0"/>
            </a:br>
            <a:r>
              <a:rPr lang="en-US" dirty="0" smtClean="0"/>
              <a:t>5.0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AP Biology</a:t>
            </a:r>
          </a:p>
          <a:p>
            <a:r>
              <a:rPr lang="en-US" sz="2400" dirty="0" smtClean="0"/>
              <a:t>AP English</a:t>
            </a:r>
          </a:p>
          <a:p>
            <a:r>
              <a:rPr lang="en-US" sz="2400" dirty="0" smtClean="0"/>
              <a:t>AP Calculus</a:t>
            </a:r>
          </a:p>
          <a:p>
            <a:r>
              <a:rPr lang="en-US" sz="2400" dirty="0" smtClean="0"/>
              <a:t>BC Calculus</a:t>
            </a:r>
          </a:p>
          <a:p>
            <a:r>
              <a:rPr lang="en-US" dirty="0" smtClean="0"/>
              <a:t>AP US History</a:t>
            </a:r>
          </a:p>
          <a:p>
            <a:r>
              <a:rPr lang="en-US" sz="2400" dirty="0" smtClean="0"/>
              <a:t>AP </a:t>
            </a:r>
            <a:r>
              <a:rPr lang="en-US" sz="2400" dirty="0" smtClean="0"/>
              <a:t>Spanish</a:t>
            </a:r>
          </a:p>
          <a:p>
            <a:r>
              <a:rPr lang="en-US" dirty="0" smtClean="0"/>
              <a:t>Organic </a:t>
            </a:r>
            <a:r>
              <a:rPr lang="en-US" dirty="0" err="1" smtClean="0"/>
              <a:t>BioChemistry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731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2A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Graduation Pathways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2201"/>
            <a:ext cx="7391399" cy="357293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There are essentially 3 steps to meet requirements</a:t>
            </a:r>
          </a:p>
          <a:p>
            <a:r>
              <a:rPr lang="en-US" sz="2800" dirty="0" smtClean="0"/>
              <a:t>1-Earn a high school diploma </a:t>
            </a:r>
          </a:p>
          <a:p>
            <a:r>
              <a:rPr lang="en-US" sz="2800" dirty="0" smtClean="0"/>
              <a:t>2- Learn and demonstrate employability skills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3-Satisfy Postsecondary-Ready Competencies</a:t>
            </a:r>
          </a:p>
          <a:p>
            <a:pPr marL="0" indent="0">
              <a:buNone/>
            </a:pPr>
            <a:r>
              <a:rPr lang="en-US" sz="2800" dirty="0" smtClean="0"/>
              <a:t>                            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793908"/>
            <a:ext cx="1298315" cy="8639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4219" y="3962401"/>
            <a:ext cx="919162" cy="9191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962401"/>
            <a:ext cx="1416981" cy="942936"/>
          </a:xfrm>
          <a:prstGeom prst="rect">
            <a:avLst/>
          </a:prstGeom>
        </p:spPr>
      </p:pic>
      <p:sp>
        <p:nvSpPr>
          <p:cNvPr id="7" name="AutoShape 6" descr="Image result for testing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5181600"/>
            <a:ext cx="1071562" cy="107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79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1-</a:t>
            </a:r>
            <a:r>
              <a:rPr lang="en-US" dirty="0" smtClean="0"/>
              <a:t> </a:t>
            </a:r>
            <a:r>
              <a:rPr lang="en-US" sz="2800" dirty="0" smtClean="0"/>
              <a:t>Earn C40, AH, or TH Diploma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2490135"/>
            <a:ext cx="6798736" cy="3682065"/>
          </a:xfrm>
        </p:spPr>
        <p:txBody>
          <a:bodyPr/>
          <a:lstStyle/>
          <a:p>
            <a:pPr marL="0" indent="0">
              <a:buNone/>
            </a:pPr>
            <a:r>
              <a:rPr lang="en-US" sz="4000" b="1" dirty="0" smtClean="0"/>
              <a:t>2</a:t>
            </a:r>
            <a:r>
              <a:rPr lang="en-US" sz="4000" dirty="0" smtClean="0"/>
              <a:t>-</a:t>
            </a:r>
            <a:r>
              <a:rPr lang="en-US" dirty="0" smtClean="0"/>
              <a:t> Employability Skills evidenced by 1 of the following:  </a:t>
            </a:r>
            <a:r>
              <a:rPr lang="en-US" b="1" dirty="0" smtClean="0"/>
              <a:t>project-based learning </a:t>
            </a:r>
            <a:r>
              <a:rPr lang="en-US" dirty="0" smtClean="0"/>
              <a:t>(experience approved by State Board of Education),                           </a:t>
            </a:r>
            <a:r>
              <a:rPr lang="en-US" b="1" dirty="0" smtClean="0"/>
              <a:t>service-based learning</a:t>
            </a:r>
            <a:r>
              <a:rPr lang="en-US" dirty="0" smtClean="0"/>
              <a:t>, (extra-curricular activity approved by sponsor or coach), or </a:t>
            </a:r>
            <a:r>
              <a:rPr lang="en-US" b="1" dirty="0" smtClean="0"/>
              <a:t>work-based learning </a:t>
            </a:r>
            <a:r>
              <a:rPr lang="en-US" dirty="0" smtClean="0"/>
              <a:t>(Work-Based Learning class or outside employment)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355235"/>
            <a:ext cx="1298315" cy="8639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5105400"/>
            <a:ext cx="919162" cy="9191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5129212"/>
            <a:ext cx="1309687" cy="87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46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3- Postsecondary-Ready Competencies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Complete at least 1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Earn AH or TH diploma</a:t>
            </a:r>
          </a:p>
          <a:p>
            <a:r>
              <a:rPr lang="en-US" dirty="0" smtClean="0"/>
              <a:t>ACT (18 English</a:t>
            </a:r>
            <a:r>
              <a:rPr lang="en-US" dirty="0"/>
              <a:t> </a:t>
            </a:r>
            <a:r>
              <a:rPr lang="en-US" dirty="0" smtClean="0"/>
              <a:t>or 22 Reading, 22 in Math or 23 in Science)</a:t>
            </a:r>
          </a:p>
          <a:p>
            <a:r>
              <a:rPr lang="en-US" dirty="0" smtClean="0"/>
              <a:t>SAT (480 EBRW, 530 Math)</a:t>
            </a:r>
          </a:p>
          <a:p>
            <a:r>
              <a:rPr lang="en-US" dirty="0" smtClean="0"/>
              <a:t>ASVAB  (31)</a:t>
            </a:r>
          </a:p>
          <a:p>
            <a:r>
              <a:rPr lang="en-US" dirty="0" smtClean="0"/>
              <a:t>State or Industry recognized certification</a:t>
            </a:r>
          </a:p>
          <a:p>
            <a:r>
              <a:rPr lang="en-US" dirty="0" smtClean="0"/>
              <a:t>Complete 2 advanced concentrator courses in a specific pathway</a:t>
            </a:r>
            <a:endParaRPr lang="en-US" dirty="0" smtClean="0"/>
          </a:p>
          <a:p>
            <a:r>
              <a:rPr lang="en-US" dirty="0" smtClean="0"/>
              <a:t>3-AP or Dual Credit Courses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3352800"/>
            <a:ext cx="12954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93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754030" cy="70986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This is a lot of info so,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t</a:t>
            </a:r>
            <a:r>
              <a:rPr lang="en-US" b="1" dirty="0" smtClean="0"/>
              <a:t>alk to your Guidance Counselor!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Mrs. Peterson (students with last names A-J)</a:t>
            </a:r>
          </a:p>
          <a:p>
            <a:r>
              <a:rPr lang="en-US" sz="3600" dirty="0" smtClean="0"/>
              <a:t>Mrs. Engelbrecht (students with last names K-Z)</a:t>
            </a:r>
          </a:p>
          <a:p>
            <a:r>
              <a:rPr lang="en-US" dirty="0" smtClean="0"/>
              <a:t>Talk to your guidance counselor about mapping out your four years of high school.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66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accent3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489200"/>
            <a:ext cx="8077200" cy="353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High School Guidance Counselors: </a:t>
            </a:r>
          </a:p>
          <a:p>
            <a:pPr marL="0" indent="0" algn="ctr">
              <a:buNone/>
            </a:pPr>
            <a:r>
              <a:rPr lang="en-US" sz="2800" dirty="0" smtClean="0"/>
              <a:t>Amanda Peterson and Carrie Engelbrecht</a:t>
            </a:r>
          </a:p>
          <a:p>
            <a:pPr marL="0" indent="0" algn="ctr">
              <a:buNone/>
            </a:pPr>
            <a:r>
              <a:rPr lang="en-US" sz="2800" dirty="0" smtClean="0"/>
              <a:t>Deena Gibson, Director</a:t>
            </a:r>
          </a:p>
        </p:txBody>
      </p:sp>
    </p:spTree>
    <p:extLst>
      <p:ext uri="{BB962C8B-B14F-4D97-AF65-F5344CB8AC3E}">
        <p14:creationId xmlns:p14="http://schemas.microsoft.com/office/powerpoint/2010/main" val="3017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rgbClr val="FF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600201"/>
            <a:ext cx="8382000" cy="1523999"/>
          </a:xfrm>
        </p:spPr>
        <p:txBody>
          <a:bodyPr/>
          <a:lstStyle/>
          <a:p>
            <a:r>
              <a:rPr lang="en-US" sz="2800" b="1" dirty="0" smtClean="0">
                <a:latin typeface="Arial Narrow" panose="020B0606020202030204" pitchFamily="34" charset="0"/>
              </a:rPr>
              <a:t>Visit</a:t>
            </a:r>
            <a:br>
              <a:rPr lang="en-US" sz="2800" b="1" dirty="0" smtClean="0">
                <a:latin typeface="Arial Narrow" panose="020B0606020202030204" pitchFamily="34" charset="0"/>
              </a:rPr>
            </a:br>
            <a:r>
              <a:rPr lang="en-US" sz="2800" b="1" dirty="0" smtClean="0">
                <a:latin typeface="Arial Narrow" panose="020B0606020202030204" pitchFamily="34" charset="0"/>
              </a:rPr>
              <a:t>http</a:t>
            </a:r>
            <a:r>
              <a:rPr lang="en-US" sz="2800" b="1" dirty="0">
                <a:latin typeface="Arial Narrow" panose="020B0606020202030204" pitchFamily="34" charset="0"/>
              </a:rPr>
              <a:t>://ngsc.k12.in.us/guidance-department</a:t>
            </a:r>
            <a:r>
              <a:rPr lang="en-US" sz="2400" b="1" dirty="0"/>
              <a:t/>
            </a:r>
            <a:br>
              <a:rPr lang="en-US" sz="2400" b="1" dirty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3124200"/>
            <a:ext cx="5943600" cy="167640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For the latest information from the </a:t>
            </a:r>
          </a:p>
          <a:p>
            <a:r>
              <a:rPr lang="en-US" sz="2400" b="1" dirty="0" smtClean="0"/>
              <a:t>Guidance Counseling</a:t>
            </a:r>
          </a:p>
          <a:p>
            <a:r>
              <a:rPr lang="en-US" sz="2400" b="1" dirty="0" smtClean="0"/>
              <a:t> Department</a:t>
            </a:r>
            <a:endParaRPr lang="en-US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632" y="4114800"/>
            <a:ext cx="1542768" cy="108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59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chemeClr val="accent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7363630" cy="70986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Diploma Paths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514600"/>
            <a:ext cx="7467600" cy="353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/>
          </a:p>
          <a:p>
            <a:pPr algn="ctr"/>
            <a:r>
              <a:rPr lang="en-US" sz="3200" dirty="0" smtClean="0"/>
              <a:t>Core 40  (40 credits)</a:t>
            </a:r>
          </a:p>
          <a:p>
            <a:pPr algn="ctr"/>
            <a:r>
              <a:rPr lang="en-US" sz="3200" dirty="0" smtClean="0"/>
              <a:t>Academic Honors (47 credits)</a:t>
            </a:r>
          </a:p>
          <a:p>
            <a:pPr algn="ctr"/>
            <a:r>
              <a:rPr lang="en-US" sz="3200" dirty="0" smtClean="0"/>
              <a:t>Technical Honors (47 credits)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0770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rgbClr val="FFFF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7260204" cy="1905000"/>
          </a:xfrm>
        </p:spPr>
        <p:txBody>
          <a:bodyPr/>
          <a:lstStyle/>
          <a:p>
            <a:pPr algn="ctr"/>
            <a:r>
              <a:rPr lang="en-US" dirty="0" smtClean="0"/>
              <a:t>What is a credit? </a:t>
            </a:r>
            <a:br>
              <a:rPr lang="en-US" dirty="0" smtClean="0"/>
            </a:br>
            <a:r>
              <a:rPr lang="en-US" dirty="0" smtClean="0"/>
              <a:t>How do I obtain credits?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4579" y="2667000"/>
            <a:ext cx="7215021" cy="3047999"/>
          </a:xfrm>
        </p:spPr>
        <p:txBody>
          <a:bodyPr/>
          <a:lstStyle/>
          <a:p>
            <a:r>
              <a:rPr lang="en-US" sz="2800" dirty="0" smtClean="0"/>
              <a:t>Pass a one-semester class = earn 1 credit</a:t>
            </a:r>
          </a:p>
          <a:p>
            <a:r>
              <a:rPr lang="en-US" sz="2800" dirty="0" smtClean="0"/>
              <a:t>Can earn 7 credits per semester = 14 per year</a:t>
            </a:r>
          </a:p>
          <a:p>
            <a:r>
              <a:rPr lang="en-US" sz="2800" dirty="0" smtClean="0"/>
              <a:t>You must obtain credits in progression in order to advance to next grade level.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27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2094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latin typeface="Antique Olive CompactPS" pitchFamily="34" charset="0"/>
              </a:rPr>
              <a:t>Core 40 REQUIREMENTS</a:t>
            </a:r>
            <a:endParaRPr lang="en-US" b="1" dirty="0">
              <a:latin typeface="Antique Olive CompactP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8153400" cy="5562600"/>
          </a:xfrm>
          <a:effectLst>
            <a:softEdge rad="0"/>
          </a:effectLst>
        </p:spPr>
        <p:txBody>
          <a:bodyPr>
            <a:normAutofit fontScale="92500" lnSpcReduction="20000"/>
          </a:bodyPr>
          <a:lstStyle/>
          <a:p>
            <a:endParaRPr lang="en-US" u="sng" dirty="0" smtClean="0"/>
          </a:p>
          <a:p>
            <a:r>
              <a:rPr lang="en-US" sz="2600" u="sng" dirty="0" smtClean="0"/>
              <a:t>ENGLISH- 4 YEARS: </a:t>
            </a:r>
            <a:r>
              <a:rPr lang="en-US" sz="2600" dirty="0" smtClean="0"/>
              <a:t>ENGLISH  9, 10, 11, 12</a:t>
            </a:r>
            <a:endParaRPr lang="en-US" sz="2600" u="sng" dirty="0" smtClean="0"/>
          </a:p>
          <a:p>
            <a:r>
              <a:rPr lang="en-US" sz="2600" u="sng" dirty="0" smtClean="0"/>
              <a:t>MATH</a:t>
            </a:r>
            <a:r>
              <a:rPr lang="en-US" sz="2600" dirty="0" smtClean="0"/>
              <a:t> (Min. 3 years)  Must earn </a:t>
            </a:r>
            <a:r>
              <a:rPr lang="en-US" sz="2600" b="1" dirty="0" smtClean="0"/>
              <a:t>6</a:t>
            </a:r>
            <a:r>
              <a:rPr lang="en-US" sz="2600" dirty="0" smtClean="0"/>
              <a:t> math credits during high school despite math credits earned at PCMS: ALGEBRA, GEOMETRY, ALGEBRA II, PRE-CALCULUS &amp; TRIG, or TRIG. &amp; PROBABILITY –STATISTICS, AP Calculus, BC Calculus</a:t>
            </a:r>
          </a:p>
          <a:p>
            <a:r>
              <a:rPr lang="en-US" sz="2600" u="sng" dirty="0" smtClean="0"/>
              <a:t>SOCIAL STUDIES- 3 YEARS: </a:t>
            </a:r>
            <a:r>
              <a:rPr lang="en-US" sz="2600" dirty="0" smtClean="0"/>
              <a:t>WORLD HISTORY,               US HISTORY, </a:t>
            </a:r>
            <a:r>
              <a:rPr lang="en-US" sz="2600" dirty="0" smtClean="0"/>
              <a:t>GOVERNMENT/ECONOMICS</a:t>
            </a:r>
            <a:endParaRPr lang="en-US" sz="2600" dirty="0" smtClean="0"/>
          </a:p>
          <a:p>
            <a:r>
              <a:rPr lang="en-US" sz="2600" u="sng" dirty="0" smtClean="0"/>
              <a:t>SCIENCE- 3 YEARS: </a:t>
            </a:r>
          </a:p>
          <a:p>
            <a:pPr marL="0" indent="0">
              <a:buNone/>
            </a:pPr>
            <a:r>
              <a:rPr lang="en-US" sz="2600" b="1" dirty="0" smtClean="0"/>
              <a:t>   1</a:t>
            </a:r>
            <a:r>
              <a:rPr lang="en-US" sz="2600" dirty="0" smtClean="0"/>
              <a:t>-BIOLOGY, </a:t>
            </a:r>
            <a:r>
              <a:rPr lang="en-US" sz="2600" b="1" dirty="0" smtClean="0"/>
              <a:t>2</a:t>
            </a:r>
            <a:r>
              <a:rPr lang="en-US" sz="2600" dirty="0" smtClean="0"/>
              <a:t>-CHEMISTRY, PHYSICS, OR ICP, </a:t>
            </a:r>
            <a:r>
              <a:rPr lang="en-US" sz="2600" b="1" dirty="0" smtClean="0"/>
              <a:t>3</a:t>
            </a:r>
            <a:r>
              <a:rPr lang="en-US" sz="2600" dirty="0" smtClean="0"/>
              <a:t>-any science class offered</a:t>
            </a:r>
          </a:p>
          <a:p>
            <a:pPr marL="0" indent="0"/>
            <a:r>
              <a:rPr lang="en-US" sz="2600" u="sng" dirty="0" smtClean="0"/>
              <a:t>Foreign Languages:</a:t>
            </a:r>
            <a:r>
              <a:rPr lang="en-US" sz="2600" dirty="0" smtClean="0"/>
              <a:t> Not required but highly recommended to take one or two years for better college preparation.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18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762000"/>
            <a:ext cx="5457042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Antique Olive CompactPS" pitchFamily="34" charset="0"/>
              </a:rPr>
              <a:t>Academic Honors</a:t>
            </a:r>
            <a:br>
              <a:rPr lang="en-US" b="1" dirty="0" smtClean="0">
                <a:latin typeface="Antique Olive CompactPS" pitchFamily="34" charset="0"/>
              </a:rPr>
            </a:br>
            <a:r>
              <a:rPr lang="en-US" sz="2000" b="1" dirty="0" smtClean="0">
                <a:latin typeface="Antique Olive CompactPS" pitchFamily="34" charset="0"/>
              </a:rPr>
              <a:t>additional requirements to the C40</a:t>
            </a:r>
            <a:endParaRPr lang="en-US" sz="2000" b="1" dirty="0">
              <a:latin typeface="Antique Olive CompactP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14400"/>
            <a:ext cx="8077200" cy="5715000"/>
          </a:xfrm>
        </p:spPr>
        <p:txBody>
          <a:bodyPr>
            <a:normAutofit/>
          </a:bodyPr>
          <a:lstStyle/>
          <a:p>
            <a:pPr marL="0" indent="0"/>
            <a:endParaRPr lang="en-US" sz="2800" u="sng" dirty="0" smtClean="0"/>
          </a:p>
          <a:p>
            <a:pPr marL="0" indent="0"/>
            <a:r>
              <a:rPr lang="en-US" sz="2800" u="sng" dirty="0" smtClean="0"/>
              <a:t>47 credits, Minimum GPA 3.0, earn C or higher in all required classes</a:t>
            </a:r>
          </a:p>
          <a:p>
            <a:pPr marL="0" indent="0"/>
            <a:r>
              <a:rPr lang="en-US" sz="2800" u="sng" dirty="0" smtClean="0"/>
              <a:t>Earn 2 additional math credits</a:t>
            </a:r>
          </a:p>
          <a:p>
            <a:pPr marL="0" indent="0"/>
            <a:r>
              <a:rPr lang="en-US" sz="2800" u="sng" dirty="0" smtClean="0"/>
              <a:t>Earn 6 credits in a foreign language or 4 in two </a:t>
            </a:r>
          </a:p>
          <a:p>
            <a:pPr marL="0" indent="0">
              <a:buNone/>
            </a:pPr>
            <a:r>
              <a:rPr lang="en-US" sz="2800" u="sng" dirty="0"/>
              <a:t> </a:t>
            </a:r>
            <a:r>
              <a:rPr lang="en-US" sz="2800" u="sng" dirty="0" smtClean="0"/>
              <a:t>  different languages (8 credits)</a:t>
            </a:r>
            <a:endParaRPr lang="en-US" sz="2800" dirty="0" smtClean="0"/>
          </a:p>
          <a:p>
            <a:pPr marL="0" indent="0"/>
            <a:r>
              <a:rPr lang="en-US" sz="2800" u="sng" dirty="0" smtClean="0"/>
              <a:t>Earn 2 fine art credits</a:t>
            </a:r>
          </a:p>
          <a:p>
            <a:pPr marL="0" indent="0"/>
            <a:r>
              <a:rPr lang="en-US" sz="2800" u="sng" dirty="0" smtClean="0"/>
              <a:t>Attain 1 of the following: 6 dual credits, 4 AP credits,   3 dual credits and 2 AP credits, 26 score on ACT or  1250 scores on SAT</a:t>
            </a:r>
            <a:endParaRPr lang="en-US" sz="2800" dirty="0" smtClean="0"/>
          </a:p>
          <a:p>
            <a:pPr marL="0" indent="0"/>
            <a:endParaRPr lang="en-US" dirty="0" smtClean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7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019" y="762000"/>
            <a:ext cx="7772400" cy="93502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</a:rPr>
              <a:t>Technical Honors</a:t>
            </a:r>
            <a:br>
              <a:rPr lang="en-US" sz="4400" b="1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additional requirements to the C40 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749" y="1905000"/>
            <a:ext cx="7520940" cy="4648200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Can be paired with </a:t>
            </a:r>
            <a:r>
              <a:rPr lang="en-US" u="sng" dirty="0" smtClean="0"/>
              <a:t>Academic Honors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Earn </a:t>
            </a:r>
            <a:r>
              <a:rPr lang="en-US" dirty="0"/>
              <a:t>6</a:t>
            </a:r>
            <a:r>
              <a:rPr lang="en-US" dirty="0" smtClean="0"/>
              <a:t> Career-Technical Credits in addition to required courses for C40 or AH track.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/>
              <a:t>Earn 6 </a:t>
            </a:r>
            <a:r>
              <a:rPr lang="en-US" dirty="0" smtClean="0"/>
              <a:t>Dual Credits from approved list. Supplied on PCHS Guidance Site. (need 12 if also on AH path) OR earn an industry-based certification.</a:t>
            </a:r>
            <a:endParaRPr lang="en-US" dirty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Must achieve a </a:t>
            </a:r>
            <a:r>
              <a:rPr lang="en-US" u="sng" dirty="0" smtClean="0"/>
              <a:t>“C” or higher</a:t>
            </a:r>
            <a:r>
              <a:rPr lang="en-US" dirty="0" smtClean="0"/>
              <a:t> in each course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47 Credits required &amp; must achieve a </a:t>
            </a:r>
            <a:r>
              <a:rPr lang="en-US" u="sng" dirty="0" smtClean="0"/>
              <a:t>“B”/3.0 overall GPA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2 credits in Foreign Languages recommended.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Complete specific AH requirements, or take the </a:t>
            </a:r>
            <a:r>
              <a:rPr lang="en-US" dirty="0" err="1" smtClean="0"/>
              <a:t>Accuplacer</a:t>
            </a:r>
            <a:r>
              <a:rPr lang="en-US" dirty="0" smtClean="0"/>
              <a:t>, COMPASS, or Work Keys test.  Most students earn dual credit.</a:t>
            </a:r>
          </a:p>
          <a:p>
            <a:pPr marL="0" indent="0">
              <a:buNone/>
            </a:pPr>
            <a:endParaRPr lang="en-US" sz="2800" dirty="0" smtClean="0"/>
          </a:p>
          <a:p>
            <a:pPr marL="457200" indent="-457200">
              <a:buFont typeface="Arial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6711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762001"/>
            <a:ext cx="6798734" cy="1066800"/>
          </a:xfrm>
        </p:spPr>
        <p:txBody>
          <a:bodyPr/>
          <a:lstStyle/>
          <a:p>
            <a:pPr algn="ctr"/>
            <a:r>
              <a:rPr lang="en-US" u="sng" dirty="0" smtClean="0"/>
              <a:t>Tech Honor Helpful Tips: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1524000"/>
            <a:ext cx="6798736" cy="4411132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/>
              <a:t>I</a:t>
            </a:r>
            <a:r>
              <a:rPr lang="en-US" sz="2000" b="0" dirty="0" smtClean="0"/>
              <a:t>f you are interested in possibly pursuing a career that is </a:t>
            </a:r>
            <a:r>
              <a:rPr lang="en-US" sz="2000" b="0" u="sng" dirty="0" smtClean="0"/>
              <a:t>industrial/technology  based, you may want to enroll in one of the following as freshman:</a:t>
            </a:r>
          </a:p>
          <a:p>
            <a:r>
              <a:rPr lang="en-US" sz="2000" dirty="0" smtClean="0"/>
              <a:t>1-Introduction to Machine Tools ( 2 periods/one semester). This is a dual credit course</a:t>
            </a:r>
          </a:p>
          <a:p>
            <a:r>
              <a:rPr lang="en-US" sz="2000" dirty="0" smtClean="0"/>
              <a:t>2-Intro. to Agriculture or Ag. Power Structures &amp; Tech. This is a dual credit course.</a:t>
            </a:r>
          </a:p>
          <a:p>
            <a:r>
              <a:rPr lang="en-US" sz="2000" dirty="0" smtClean="0"/>
              <a:t>3-Intro to Communication, </a:t>
            </a:r>
            <a:r>
              <a:rPr lang="en-US" sz="2000" dirty="0" smtClean="0"/>
              <a:t>Construction, and/or </a:t>
            </a:r>
            <a:r>
              <a:rPr lang="en-US" sz="2000" dirty="0" smtClean="0"/>
              <a:t>Transportation (each one semester)</a:t>
            </a:r>
          </a:p>
          <a:p>
            <a:r>
              <a:rPr lang="en-US" sz="2000" dirty="0" smtClean="0"/>
              <a:t>4- Intro to </a:t>
            </a:r>
            <a:r>
              <a:rPr lang="en-US" sz="2000" dirty="0" smtClean="0"/>
              <a:t>Engineering</a:t>
            </a:r>
          </a:p>
          <a:p>
            <a:r>
              <a:rPr lang="en-US" sz="2000" dirty="0" smtClean="0"/>
              <a:t>5-Intro to Manufacturing</a:t>
            </a:r>
          </a:p>
          <a:p>
            <a:r>
              <a:rPr lang="en-US" sz="2000" dirty="0" smtClean="0"/>
              <a:t>If interested in 4T, take a technical course.  </a:t>
            </a:r>
            <a:endParaRPr lang="en-US" sz="2000" dirty="0" smtClean="0"/>
          </a:p>
          <a:p>
            <a:r>
              <a:rPr lang="en-US" sz="2000" b="0" dirty="0" smtClean="0"/>
              <a:t>Also, consider taking Spanish or Latin</a:t>
            </a:r>
            <a:r>
              <a:rPr lang="en-US" sz="2000" dirty="0" smtClean="0"/>
              <a:t> </a:t>
            </a:r>
            <a:r>
              <a:rPr lang="en-US" sz="2000" b="0" dirty="0" smtClean="0"/>
              <a:t>if you have room in your schedule and/or have not yet decided you are going to do Academic Honors</a:t>
            </a:r>
            <a:r>
              <a:rPr lang="en-US" sz="2000" b="0" dirty="0" smtClean="0"/>
              <a:t>.</a:t>
            </a:r>
          </a:p>
          <a:p>
            <a:pPr marL="0" indent="0">
              <a:buNone/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3206671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1551">
              <a:schemeClr val="accent3">
                <a:lumMod val="60000"/>
                <a:lumOff val="40000"/>
              </a:schemeClr>
            </a:gs>
            <a:gs pos="18833">
              <a:schemeClr val="accent2"/>
            </a:gs>
            <a:gs pos="37000">
              <a:srgbClr val="E87048"/>
            </a:gs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u="sng" dirty="0" smtClean="0">
                <a:latin typeface="Arial Black" panose="020B0A04020102020204" pitchFamily="34" charset="0"/>
              </a:rPr>
              <a:t>Required for all students</a:t>
            </a:r>
            <a:endParaRPr lang="en-US" sz="4400" u="sng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872" y="2362200"/>
            <a:ext cx="7290055" cy="43434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4000" dirty="0" smtClean="0"/>
              <a:t>PE (2 semesters)</a:t>
            </a:r>
          </a:p>
          <a:p>
            <a:pPr algn="ctr"/>
            <a:r>
              <a:rPr lang="en-US" sz="3300" dirty="0" smtClean="0"/>
              <a:t>1 PE credit can be </a:t>
            </a:r>
          </a:p>
          <a:p>
            <a:pPr marL="0" indent="0" algn="ctr">
              <a:buNone/>
            </a:pPr>
            <a:r>
              <a:rPr lang="en-US" sz="3300" dirty="0" smtClean="0"/>
              <a:t>earned by playing a sport</a:t>
            </a:r>
          </a:p>
          <a:p>
            <a:pPr marL="0" indent="0" algn="ctr">
              <a:buNone/>
            </a:pPr>
            <a:endParaRPr lang="en-US" sz="3300" dirty="0" smtClean="0"/>
          </a:p>
          <a:p>
            <a:pPr algn="ctr"/>
            <a:r>
              <a:rPr lang="en-US" sz="4000" u="sng" dirty="0" smtClean="0"/>
              <a:t>Each 1 Semester:</a:t>
            </a:r>
          </a:p>
          <a:p>
            <a:pPr algn="ctr"/>
            <a:r>
              <a:rPr lang="en-US" sz="4000" dirty="0" smtClean="0"/>
              <a:t>Health   </a:t>
            </a:r>
          </a:p>
          <a:p>
            <a:pPr algn="ctr"/>
            <a:r>
              <a:rPr lang="en-US" sz="4000" dirty="0" smtClean="0"/>
              <a:t>Speech</a:t>
            </a:r>
          </a:p>
          <a:p>
            <a:pPr marL="0" indent="0" algn="ctr">
              <a:buNone/>
            </a:pPr>
            <a:r>
              <a:rPr lang="en-US" sz="4000" dirty="0" smtClean="0"/>
              <a:t> </a:t>
            </a:r>
          </a:p>
          <a:p>
            <a:pPr algn="ctr"/>
            <a:endParaRPr lang="en-US" sz="4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7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7947</TotalTime>
  <Words>877</Words>
  <Application>Microsoft Office PowerPoint</Application>
  <PresentationFormat>On-screen Show (4:3)</PresentationFormat>
  <Paragraphs>136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Agency FB</vt:lpstr>
      <vt:lpstr>Antique Olive CompactPS</vt:lpstr>
      <vt:lpstr>Arial</vt:lpstr>
      <vt:lpstr>Arial Black</vt:lpstr>
      <vt:lpstr>Arial Narrow</vt:lpstr>
      <vt:lpstr>Calibri</vt:lpstr>
      <vt:lpstr>Garamond</vt:lpstr>
      <vt:lpstr>Organic</vt:lpstr>
      <vt:lpstr>PCHS Academics</vt:lpstr>
      <vt:lpstr>WELCOME!</vt:lpstr>
      <vt:lpstr>Diploma Paths</vt:lpstr>
      <vt:lpstr>What is a credit?  How do I obtain credits?</vt:lpstr>
      <vt:lpstr>Core 40 REQUIREMENTS</vt:lpstr>
      <vt:lpstr>Academic Honors additional requirements to the C40</vt:lpstr>
      <vt:lpstr>Technical Honors additional requirements to the C40 </vt:lpstr>
      <vt:lpstr>Tech Honor Helpful Tips:</vt:lpstr>
      <vt:lpstr>Required for all students</vt:lpstr>
      <vt:lpstr>Example of 9th grade  Core 40 Schedule </vt:lpstr>
      <vt:lpstr>Example of 9th Grade Academic Honors Schedule</vt:lpstr>
      <vt:lpstr>Example of 9th    Grade Tech Honors Schedule</vt:lpstr>
      <vt:lpstr>BAND, AH &amp; TH Schedule Example</vt:lpstr>
      <vt:lpstr>Weighted grades   4.5 Grading scale</vt:lpstr>
      <vt:lpstr>AP Weighted Grades 5.0 Scale</vt:lpstr>
      <vt:lpstr>Graduation Pathways </vt:lpstr>
      <vt:lpstr>1- Earn C40, AH, or TH Diploma </vt:lpstr>
      <vt:lpstr>3- Postsecondary-Ready Competencies Complete at least 1</vt:lpstr>
      <vt:lpstr> This is a lot of info so, talk to your Guidance Counselor!</vt:lpstr>
      <vt:lpstr>Visit http://ngsc.k12.in.us/guidance-department </vt:lpstr>
    </vt:vector>
  </TitlesOfParts>
  <Company>NGSC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Engelbrecht, Carrie</dc:creator>
  <cp:lastModifiedBy>Carrie Engelbrecht</cp:lastModifiedBy>
  <cp:revision>100</cp:revision>
  <cp:lastPrinted>2019-02-22T20:48:28Z</cp:lastPrinted>
  <dcterms:created xsi:type="dcterms:W3CDTF">2013-01-11T14:48:00Z</dcterms:created>
  <dcterms:modified xsi:type="dcterms:W3CDTF">2020-03-04T15:00:36Z</dcterms:modified>
</cp:coreProperties>
</file>