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21"/>
  </p:notesMasterIdLst>
  <p:sldIdLst>
    <p:sldId id="256" r:id="rId2"/>
    <p:sldId id="279" r:id="rId3"/>
    <p:sldId id="258" r:id="rId4"/>
    <p:sldId id="283" r:id="rId5"/>
    <p:sldId id="259" r:id="rId6"/>
    <p:sldId id="262" r:id="rId7"/>
    <p:sldId id="274" r:id="rId8"/>
    <p:sldId id="275" r:id="rId9"/>
    <p:sldId id="263" r:id="rId10"/>
    <p:sldId id="264" r:id="rId11"/>
    <p:sldId id="270" r:id="rId12"/>
    <p:sldId id="271" r:id="rId13"/>
    <p:sldId id="272" r:id="rId14"/>
    <p:sldId id="281" r:id="rId15"/>
    <p:sldId id="277" r:id="rId16"/>
    <p:sldId id="280" r:id="rId17"/>
    <p:sldId id="278" r:id="rId18"/>
    <p:sldId id="284" r:id="rId19"/>
    <p:sldId id="282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24E47-CFF6-4917-9CBD-105BA8338311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CF4AC6-884E-4177-8CBB-8C521BCC6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61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46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65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502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650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11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031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7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913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6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8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54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4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253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29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3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85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4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9287A3-65FD-4080-BDDA-5FFCAB771318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8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  <p:sldLayoutId id="2147483972" r:id="rId14"/>
    <p:sldLayoutId id="2147483973" r:id="rId15"/>
    <p:sldLayoutId id="2147483974" r:id="rId16"/>
    <p:sldLayoutId id="21474839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PCHS Academics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Courses </a:t>
            </a:r>
            <a:r>
              <a:rPr lang="en-US" sz="2400" smtClean="0"/>
              <a:t>and </a:t>
            </a:r>
            <a:r>
              <a:rPr lang="en-US" sz="2400" smtClean="0"/>
              <a:t>Diploma </a:t>
            </a:r>
            <a:r>
              <a:rPr lang="en-US" sz="2400" smtClean="0"/>
              <a:t>P</a:t>
            </a:r>
            <a:r>
              <a:rPr lang="en-US" sz="2400" smtClean="0"/>
              <a:t>aths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19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Other requirements for graduation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2590800"/>
            <a:ext cx="7520940" cy="3505200"/>
          </a:xfrm>
        </p:spPr>
        <p:txBody>
          <a:bodyPr>
            <a:normAutofit/>
          </a:bodyPr>
          <a:lstStyle/>
          <a:p>
            <a:pPr algn="ctr"/>
            <a:r>
              <a:rPr lang="en-US" sz="3200" u="sng" dirty="0" smtClean="0"/>
              <a:t>ISTEP+ Grade 10</a:t>
            </a:r>
          </a:p>
          <a:p>
            <a:pPr algn="ctr"/>
            <a:r>
              <a:rPr lang="en-US" sz="3200" dirty="0" smtClean="0"/>
              <a:t>(must pass to graduate, can take up to twice a year until you pass)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6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6200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Example</a:t>
            </a:r>
            <a:r>
              <a:rPr lang="en-US" b="1" dirty="0" smtClean="0">
                <a:solidFill>
                  <a:srgbClr val="FF0000"/>
                </a:solidFill>
              </a:rPr>
              <a:t> of 9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 grade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Core 40 Schedule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438401"/>
            <a:ext cx="6798736" cy="349673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dirty="0" smtClean="0">
                <a:latin typeface="Agency FB" pitchFamily="34" charset="0"/>
              </a:rPr>
              <a:t>Algebra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Algebra Enrichment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English 9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Preparing for College and Careers/Intro to Business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PE/Health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Into to 2D Art/Intro to 3D Art</a:t>
            </a:r>
            <a:endParaRPr lang="en-US" sz="24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06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</a:rPr>
              <a:t>Example</a:t>
            </a:r>
            <a:r>
              <a:rPr lang="en-US" b="1" dirty="0" smtClean="0">
                <a:solidFill>
                  <a:srgbClr val="0070C0"/>
                </a:solidFill>
              </a:rPr>
              <a:t> of 9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 Grade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Academic Honors Schedule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>
                <a:latin typeface="Agency FB" pitchFamily="34" charset="0"/>
              </a:rPr>
              <a:t>Geometry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English 9 Honors or (Regular) English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Preparing for College and Careers/Intro to Business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Health/PE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Spanish I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Music History and Appreciation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0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305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00B050"/>
                </a:solidFill>
              </a:rPr>
              <a:t>Example</a:t>
            </a:r>
            <a:r>
              <a:rPr lang="en-US" b="1" dirty="0" smtClean="0">
                <a:solidFill>
                  <a:srgbClr val="00B050"/>
                </a:solidFill>
              </a:rPr>
              <a:t> of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 9</a:t>
            </a:r>
            <a:r>
              <a:rPr lang="en-US" b="1" baseline="30000" dirty="0" smtClean="0">
                <a:solidFill>
                  <a:srgbClr val="00B050"/>
                </a:solidFill>
              </a:rPr>
              <a:t>th</a:t>
            </a:r>
            <a:r>
              <a:rPr lang="en-US" b="1" dirty="0" smtClean="0">
                <a:solidFill>
                  <a:srgbClr val="00B050"/>
                </a:solidFill>
              </a:rPr>
              <a:t> Grade Tech Honors Schedule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2400" dirty="0" smtClean="0">
                <a:latin typeface="Agency FB" pitchFamily="34" charset="0"/>
              </a:rPr>
              <a:t>Algebra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English 9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Preparing for College and Careers/Intro to Business</a:t>
            </a:r>
            <a:endParaRPr lang="en-US" sz="2400" dirty="0">
              <a:latin typeface="Agency FB" pitchFamily="34" charset="0"/>
            </a:endParaRPr>
          </a:p>
          <a:p>
            <a:pPr algn="ctr"/>
            <a:r>
              <a:rPr lang="en-US" sz="2400" dirty="0" smtClean="0">
                <a:latin typeface="Agency FB" pitchFamily="34" charset="0"/>
              </a:rPr>
              <a:t>Spanish I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Term 1: Intro Machine Tools, 2 period class</a:t>
            </a:r>
            <a:endParaRPr lang="en-US" sz="2400" dirty="0" smtClean="0">
              <a:latin typeface="Agency FB" pitchFamily="34" charset="0"/>
            </a:endParaRPr>
          </a:p>
          <a:p>
            <a:pPr algn="ctr"/>
            <a:r>
              <a:rPr lang="en-US" sz="2400" dirty="0" smtClean="0">
                <a:latin typeface="Agency FB" pitchFamily="34" charset="0"/>
              </a:rPr>
              <a:t>Term 2:Intro to </a:t>
            </a:r>
            <a:r>
              <a:rPr lang="en-US" dirty="0" smtClean="0">
                <a:latin typeface="Agency FB" pitchFamily="34" charset="0"/>
              </a:rPr>
              <a:t>Construction</a:t>
            </a:r>
            <a:r>
              <a:rPr lang="en-US" sz="2400" dirty="0" smtClean="0">
                <a:latin typeface="Agency FB" pitchFamily="34" charset="0"/>
              </a:rPr>
              <a:t>/Intro Transportation </a:t>
            </a:r>
            <a:endParaRPr lang="en-US" sz="2400" dirty="0">
              <a:latin typeface="Agency FB" pitchFamily="34" charset="0"/>
            </a:endParaRPr>
          </a:p>
          <a:p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2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287430" cy="901702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C000"/>
                </a:solidFill>
              </a:rPr>
              <a:t>BAND, AH &amp; TH Schedule Example</a:t>
            </a:r>
            <a:endParaRPr lang="en-US" b="1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English 9</a:t>
            </a:r>
          </a:p>
          <a:p>
            <a:r>
              <a:rPr lang="en-US" dirty="0" smtClean="0"/>
              <a:t>Geometry</a:t>
            </a:r>
          </a:p>
          <a:p>
            <a:r>
              <a:rPr lang="en-US" dirty="0" smtClean="0"/>
              <a:t>Biology</a:t>
            </a:r>
          </a:p>
          <a:p>
            <a:r>
              <a:rPr lang="en-US" dirty="0" smtClean="0"/>
              <a:t>Preparing for College and Careers/Intro. to Business</a:t>
            </a:r>
          </a:p>
          <a:p>
            <a:r>
              <a:rPr lang="en-US" dirty="0" smtClean="0"/>
              <a:t>Spanish I</a:t>
            </a:r>
          </a:p>
          <a:p>
            <a:r>
              <a:rPr lang="en-US" dirty="0" smtClean="0"/>
              <a:t>Concert Band (Counts as Fine Arts Credit)</a:t>
            </a:r>
          </a:p>
          <a:p>
            <a:r>
              <a:rPr lang="en-US" dirty="0" smtClean="0"/>
              <a:t>Introduction to Communication &amp; 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93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Weighted grades</a:t>
            </a:r>
            <a:br>
              <a:rPr lang="en-US" b="1" i="1" dirty="0" smtClean="0"/>
            </a:br>
            <a:r>
              <a:rPr lang="en-US" b="1" i="1" dirty="0"/>
              <a:t>	</a:t>
            </a:r>
            <a:r>
              <a:rPr lang="en-US" b="1" i="1" dirty="0" smtClean="0"/>
              <a:t>	4.5 Grading scale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438400"/>
            <a:ext cx="7010400" cy="3581400"/>
          </a:xfrm>
        </p:spPr>
        <p:txBody>
          <a:bodyPr>
            <a:normAutofit fontScale="25000" lnSpcReduction="20000"/>
          </a:bodyPr>
          <a:lstStyle/>
          <a:p>
            <a:pPr marL="1225296" lvl="8" indent="0" algn="ctr">
              <a:buNone/>
            </a:pPr>
            <a:r>
              <a:rPr lang="en-US" sz="8000" dirty="0" smtClean="0"/>
              <a:t>Weighted grades for all Honors</a:t>
            </a:r>
          </a:p>
          <a:p>
            <a:pPr marL="1225296" lvl="8" indent="0" algn="ctr">
              <a:buNone/>
            </a:pPr>
            <a:r>
              <a:rPr lang="en-US" sz="8000" dirty="0" smtClean="0"/>
              <a:t>2018-2019 ALL Cohorts will be weighted</a:t>
            </a:r>
          </a:p>
          <a:p>
            <a:pPr marL="1225296" lvl="8" indent="0" algn="ctr">
              <a:buNone/>
            </a:pPr>
            <a:r>
              <a:rPr lang="en-US" sz="8000" dirty="0" smtClean="0"/>
              <a:t>(Began with Class of 2019)</a:t>
            </a:r>
          </a:p>
          <a:p>
            <a:r>
              <a:rPr lang="en-US" sz="8000" dirty="0" smtClean="0"/>
              <a:t>English 9 Honors</a:t>
            </a:r>
          </a:p>
          <a:p>
            <a:r>
              <a:rPr lang="en-US" sz="8000" dirty="0" smtClean="0"/>
              <a:t>English 10 Honors</a:t>
            </a:r>
          </a:p>
          <a:p>
            <a:r>
              <a:rPr lang="en-US" sz="8000" dirty="0" smtClean="0"/>
              <a:t>English 11 Honors</a:t>
            </a:r>
          </a:p>
          <a:p>
            <a:r>
              <a:rPr lang="en-US" sz="8000" dirty="0" smtClean="0"/>
              <a:t>Advanced Composition, English Literature (Eng. 12 Honors)</a:t>
            </a:r>
          </a:p>
          <a:p>
            <a:r>
              <a:rPr lang="en-US" sz="8000" dirty="0" smtClean="0"/>
              <a:t>Geometry Honors, Algebra </a:t>
            </a:r>
            <a:r>
              <a:rPr lang="en-US" sz="8000" dirty="0" smtClean="0"/>
              <a:t>II Honors, Pre-Calculus/Trigonometry Honors </a:t>
            </a:r>
          </a:p>
          <a:p>
            <a:r>
              <a:rPr lang="en-US" sz="8000" dirty="0" smtClean="0"/>
              <a:t>US History Honors, Economic Honors, Government Honors</a:t>
            </a:r>
          </a:p>
          <a:p>
            <a:pPr marL="0" indent="0">
              <a:buNone/>
            </a:pPr>
            <a:endParaRPr lang="en-US" sz="8000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211230" cy="9017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 Weighted Grades</a:t>
            </a:r>
            <a:br>
              <a:rPr lang="en-US" dirty="0" smtClean="0"/>
            </a:br>
            <a:r>
              <a:rPr lang="en-US" dirty="0" smtClean="0"/>
              <a:t>5.0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AP English</a:t>
            </a:r>
          </a:p>
          <a:p>
            <a:r>
              <a:rPr lang="en-US" sz="2400" dirty="0" smtClean="0"/>
              <a:t>AP Calculus</a:t>
            </a:r>
          </a:p>
          <a:p>
            <a:r>
              <a:rPr lang="en-US" sz="2400" dirty="0" smtClean="0"/>
              <a:t>BC Calculus</a:t>
            </a:r>
          </a:p>
          <a:p>
            <a:r>
              <a:rPr lang="en-US" sz="2400" dirty="0" smtClean="0"/>
              <a:t>Advanced Science/Organic and Biochemistry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73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754030" cy="7098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Talk to your Guidance </a:t>
            </a:r>
            <a:r>
              <a:rPr lang="en-US" dirty="0"/>
              <a:t>C</a:t>
            </a:r>
            <a:r>
              <a:rPr lang="en-US" dirty="0" smtClean="0"/>
              <a:t>ounselor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Mrs. Peterson (students with last names A-L)</a:t>
            </a:r>
          </a:p>
          <a:p>
            <a:r>
              <a:rPr lang="en-US" dirty="0" smtClean="0"/>
              <a:t>Mrs. Engelbrecht (students with last names M-Z)</a:t>
            </a:r>
          </a:p>
          <a:p>
            <a:r>
              <a:rPr lang="en-US" dirty="0" smtClean="0"/>
              <a:t>Talk to your guidance counselor about mapping out your four years of high school.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6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Displaying e5a7804ea03cc6d867abb0e3154e9344.jpg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877888" y="457200"/>
            <a:ext cx="3694112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Education is the most powerful weapon for changing the world.</a:t>
            </a:r>
            <a:br>
              <a:rPr lang="en-US" dirty="0" smtClean="0"/>
            </a:br>
            <a:r>
              <a:rPr lang="en-US" dirty="0" smtClean="0"/>
              <a:t>Nelson Mandela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800" y="1143000"/>
            <a:ext cx="3643739" cy="3810000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bertus MT" panose="020E0602030304020304" pitchFamily="34" charset="0"/>
              </a:rPr>
              <a:t>Education is the passport to the future, for tomorrow belongs to those who prepare for it today. 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bertus MT" panose="020E0602030304020304" pitchFamily="34" charset="0"/>
              </a:rPr>
              <a:t>Malcolm X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Albertus MT" panose="020E06020303040203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65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143001"/>
            <a:ext cx="7439360" cy="2057399"/>
          </a:xfrm>
        </p:spPr>
        <p:txBody>
          <a:bodyPr/>
          <a:lstStyle/>
          <a:p>
            <a:r>
              <a:rPr lang="en-US" dirty="0" smtClean="0"/>
              <a:t>Prince</a:t>
            </a:r>
            <a:r>
              <a:rPr lang="en-US" dirty="0" smtClean="0"/>
              <a:t>ton Community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High </a:t>
            </a:r>
            <a:r>
              <a:rPr lang="en-US" dirty="0" smtClean="0"/>
              <a:t>School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33800"/>
            <a:ext cx="568676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Find the latest information from the guidance </a:t>
            </a:r>
            <a:r>
              <a:rPr lang="en-US" dirty="0"/>
              <a:t>Counseling department at: http://ngsc.k12.in.us/guidance-department</a:t>
            </a:r>
          </a:p>
        </p:txBody>
      </p:sp>
    </p:spTree>
    <p:extLst>
      <p:ext uri="{BB962C8B-B14F-4D97-AF65-F5344CB8AC3E}">
        <p14:creationId xmlns:p14="http://schemas.microsoft.com/office/powerpoint/2010/main" val="20995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89200"/>
            <a:ext cx="8077200" cy="353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High School Guidance Counselors: </a:t>
            </a:r>
          </a:p>
          <a:p>
            <a:pPr marL="0" indent="0" algn="ctr">
              <a:buNone/>
            </a:pPr>
            <a:r>
              <a:rPr lang="en-US" sz="2800" dirty="0" smtClean="0"/>
              <a:t>Amanda Peterson and Carrie Engelbrecht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Diploma Paths and Requirements</a:t>
            </a:r>
          </a:p>
        </p:txBody>
      </p:sp>
    </p:spTree>
    <p:extLst>
      <p:ext uri="{BB962C8B-B14F-4D97-AF65-F5344CB8AC3E}">
        <p14:creationId xmlns:p14="http://schemas.microsoft.com/office/powerpoint/2010/main" val="3017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363630" cy="7098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Diploma Paths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14600"/>
            <a:ext cx="7467600" cy="353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algn="ctr"/>
            <a:r>
              <a:rPr lang="en-US" sz="3200" dirty="0" smtClean="0"/>
              <a:t>Core 40  (40 credits)</a:t>
            </a:r>
          </a:p>
          <a:p>
            <a:pPr algn="ctr"/>
            <a:r>
              <a:rPr lang="en-US" sz="3200" dirty="0" smtClean="0"/>
              <a:t>Academic Honors (47 credits)</a:t>
            </a:r>
          </a:p>
          <a:p>
            <a:pPr algn="ctr"/>
            <a:r>
              <a:rPr lang="en-US" sz="3200" dirty="0" smtClean="0"/>
              <a:t>Technical Honors (47 credits)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770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260204" cy="1905000"/>
          </a:xfrm>
        </p:spPr>
        <p:txBody>
          <a:bodyPr/>
          <a:lstStyle/>
          <a:p>
            <a:pPr algn="ctr"/>
            <a:r>
              <a:rPr lang="en-US" dirty="0" smtClean="0"/>
              <a:t>What is a credit? </a:t>
            </a:r>
            <a:br>
              <a:rPr lang="en-US" dirty="0" smtClean="0"/>
            </a:br>
            <a:r>
              <a:rPr lang="en-US" dirty="0" smtClean="0"/>
              <a:t>How do I obtain credits?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4579" y="2667000"/>
            <a:ext cx="6297845" cy="3047999"/>
          </a:xfrm>
        </p:spPr>
        <p:txBody>
          <a:bodyPr/>
          <a:lstStyle/>
          <a:p>
            <a:r>
              <a:rPr lang="en-US" sz="2800" dirty="0" smtClean="0"/>
              <a:t>Pass a class= earn 1 credit</a:t>
            </a:r>
          </a:p>
          <a:p>
            <a:r>
              <a:rPr lang="en-US" sz="2800" dirty="0" smtClean="0"/>
              <a:t>Can earn 7 credits per semester/14 per year</a:t>
            </a:r>
          </a:p>
          <a:p>
            <a:r>
              <a:rPr lang="en-US" sz="2800" dirty="0" smtClean="0"/>
              <a:t>You must obtain credits in progression in order to advance to next grade level.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7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Antique Olive CompactPS" pitchFamily="34" charset="0"/>
              </a:rPr>
              <a:t>Core 40 REQUIREMENTS</a:t>
            </a:r>
            <a:endParaRPr lang="en-US" b="1" dirty="0">
              <a:latin typeface="Antique Olive CompactP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153400" cy="5410200"/>
          </a:xfrm>
          <a:effectLst>
            <a:softEdge rad="0"/>
          </a:effectLst>
        </p:spPr>
        <p:txBody>
          <a:bodyPr>
            <a:normAutofit fontScale="92500" lnSpcReduction="10000"/>
          </a:bodyPr>
          <a:lstStyle/>
          <a:p>
            <a:endParaRPr lang="en-US" u="sng" dirty="0" smtClean="0"/>
          </a:p>
          <a:p>
            <a:r>
              <a:rPr lang="en-US" sz="2600" u="sng" dirty="0" smtClean="0"/>
              <a:t>ENGLISH- 4 YEARS: </a:t>
            </a:r>
            <a:r>
              <a:rPr lang="en-US" sz="2600" dirty="0" smtClean="0"/>
              <a:t>ENGLISH  9, 10, 11, 12</a:t>
            </a:r>
            <a:endParaRPr lang="en-US" sz="2600" u="sng" dirty="0" smtClean="0"/>
          </a:p>
          <a:p>
            <a:r>
              <a:rPr lang="en-US" sz="2600" u="sng" dirty="0" smtClean="0"/>
              <a:t>MATH (Minimum 3 years)  Must earn 6 math credits grades 9-12: </a:t>
            </a:r>
            <a:r>
              <a:rPr lang="en-US" sz="2600" dirty="0" smtClean="0"/>
              <a:t>ALGEBRA, GEOMETRY, ALGEBRA II, PRE-CALCULUS &amp; TRIG, or TRIG. &amp; PROBABILITY –STATISTICS, AP Calculus, BC Calculus</a:t>
            </a:r>
          </a:p>
          <a:p>
            <a:r>
              <a:rPr lang="en-US" sz="2600" u="sng" dirty="0" smtClean="0"/>
              <a:t>SOCIAL STUDIES- 3 YEARS: </a:t>
            </a:r>
            <a:r>
              <a:rPr lang="en-US" sz="2600" dirty="0" smtClean="0"/>
              <a:t>WORLD HISTORY, U S HISTORY, GOVERNMENT &amp; ECONOMICS</a:t>
            </a:r>
          </a:p>
          <a:p>
            <a:r>
              <a:rPr lang="en-US" sz="2600" u="sng" dirty="0" smtClean="0"/>
              <a:t>SCIENCE- 3 YEARS: </a:t>
            </a:r>
          </a:p>
          <a:p>
            <a:pPr marL="0" indent="0">
              <a:buNone/>
            </a:pPr>
            <a:r>
              <a:rPr lang="en-US" sz="2600" b="1" dirty="0" smtClean="0"/>
              <a:t>   1</a:t>
            </a:r>
            <a:r>
              <a:rPr lang="en-US" sz="2600" dirty="0" smtClean="0"/>
              <a:t>-BIOLOGY, </a:t>
            </a:r>
            <a:r>
              <a:rPr lang="en-US" sz="2600" b="1" dirty="0" smtClean="0"/>
              <a:t>2</a:t>
            </a:r>
            <a:r>
              <a:rPr lang="en-US" sz="2600" dirty="0" smtClean="0"/>
              <a:t>-CHEMISTRY, PHYSICS, OR ICP, </a:t>
            </a:r>
            <a:r>
              <a:rPr lang="en-US" sz="2600" b="1" dirty="0" smtClean="0"/>
              <a:t>3</a:t>
            </a:r>
            <a:r>
              <a:rPr lang="en-US" sz="2600" dirty="0" smtClean="0"/>
              <a:t>-EARTH OR ENVIRONMENTAL, Bio II, Chem. II, Organic-Bio. Chem.</a:t>
            </a:r>
          </a:p>
          <a:p>
            <a:pPr marL="0" indent="0"/>
            <a:r>
              <a:rPr lang="en-US" sz="2600" u="sng" dirty="0" smtClean="0"/>
              <a:t>Foreign Languages:</a:t>
            </a:r>
            <a:r>
              <a:rPr lang="en-US" sz="2600" dirty="0" smtClean="0"/>
              <a:t> Not required but highly recommended to take one or two years for better college preparation.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18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762000"/>
            <a:ext cx="545704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ntique Olive CompactPS" pitchFamily="34" charset="0"/>
              </a:rPr>
              <a:t>Academic Honors</a:t>
            </a:r>
            <a:br>
              <a:rPr lang="en-US" b="1" dirty="0" smtClean="0">
                <a:latin typeface="Antique Olive CompactPS" pitchFamily="34" charset="0"/>
              </a:rPr>
            </a:br>
            <a:r>
              <a:rPr lang="en-US" sz="2000" b="1" dirty="0" smtClean="0">
                <a:latin typeface="Antique Olive CompactPS" pitchFamily="34" charset="0"/>
              </a:rPr>
              <a:t>3.0 GPA, required courses C- or better</a:t>
            </a:r>
            <a:endParaRPr lang="en-US" sz="2000" b="1" dirty="0">
              <a:latin typeface="Antique Olive CompactP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8077200" cy="4953000"/>
          </a:xfrm>
        </p:spPr>
        <p:txBody>
          <a:bodyPr>
            <a:normAutofit fontScale="40000" lnSpcReduction="20000"/>
          </a:bodyPr>
          <a:lstStyle/>
          <a:p>
            <a:r>
              <a:rPr lang="en-US" sz="4800" u="sng" dirty="0"/>
              <a:t>ENGLISH- 4 YEARS:</a:t>
            </a:r>
          </a:p>
          <a:p>
            <a:r>
              <a:rPr lang="en-US" sz="4800" dirty="0"/>
              <a:t>ENGLISH  </a:t>
            </a:r>
            <a:r>
              <a:rPr lang="en-US" sz="4800" dirty="0" smtClean="0"/>
              <a:t>9 (Honors optional), 10 (Honors optional), 11 Honors, 12 Honors</a:t>
            </a:r>
            <a:endParaRPr lang="en-US" sz="4800" dirty="0"/>
          </a:p>
          <a:p>
            <a:r>
              <a:rPr lang="en-US" sz="4800" u="sng" dirty="0" smtClean="0"/>
              <a:t>MATH- 4 YEARS</a:t>
            </a:r>
            <a:r>
              <a:rPr lang="en-US" sz="4800" u="sng" dirty="0"/>
              <a:t>: </a:t>
            </a:r>
          </a:p>
          <a:p>
            <a:r>
              <a:rPr lang="en-US" sz="4800" dirty="0"/>
              <a:t>ALGEBRA, GEOMETRY, ALGEBRA II,  </a:t>
            </a:r>
            <a:r>
              <a:rPr lang="en-US" sz="4800" dirty="0" smtClean="0"/>
              <a:t>PRE-CALCULUS/TRIG</a:t>
            </a:r>
          </a:p>
          <a:p>
            <a:pPr marL="0" indent="0">
              <a:buNone/>
            </a:pPr>
            <a:r>
              <a:rPr lang="en-US" sz="4800" dirty="0" smtClean="0"/>
              <a:t>     or TRIG &amp; PROBABILITY /STATISTICS, AP Calculus, BC Calculus</a:t>
            </a:r>
          </a:p>
          <a:p>
            <a:r>
              <a:rPr lang="en-US" sz="4800" u="sng" dirty="0" smtClean="0"/>
              <a:t>SOCIAL </a:t>
            </a:r>
            <a:r>
              <a:rPr lang="en-US" sz="4800" u="sng" dirty="0"/>
              <a:t>STUDIES- 3 YEARS:</a:t>
            </a:r>
          </a:p>
          <a:p>
            <a:r>
              <a:rPr lang="en-US" sz="4800" dirty="0"/>
              <a:t>WORLD HISTORY, U S </a:t>
            </a:r>
            <a:r>
              <a:rPr lang="en-US" sz="4800" dirty="0" smtClean="0"/>
              <a:t>HISTORY (Honors Optional), GOVERNMENT HONORS </a:t>
            </a:r>
            <a:r>
              <a:rPr lang="en-US" sz="4800" dirty="0"/>
              <a:t>&amp; </a:t>
            </a:r>
            <a:r>
              <a:rPr lang="en-US" sz="4800" dirty="0" smtClean="0"/>
              <a:t>ECONOMICS HONORS</a:t>
            </a:r>
            <a:endParaRPr lang="en-US" sz="4800" dirty="0"/>
          </a:p>
          <a:p>
            <a:r>
              <a:rPr lang="en-US" sz="4800" u="sng" dirty="0" smtClean="0"/>
              <a:t>SCIENCE- </a:t>
            </a:r>
            <a:r>
              <a:rPr lang="en-US" sz="4800" u="sng" dirty="0"/>
              <a:t>3 YEARS</a:t>
            </a:r>
            <a:r>
              <a:rPr lang="en-US" sz="4800" u="sng" dirty="0" smtClean="0"/>
              <a:t>:  </a:t>
            </a:r>
            <a:r>
              <a:rPr lang="en-US" sz="4800" dirty="0" smtClean="0"/>
              <a:t> </a:t>
            </a:r>
            <a:r>
              <a:rPr lang="en-US" sz="4800" b="1" dirty="0" smtClean="0"/>
              <a:t>1</a:t>
            </a:r>
            <a:r>
              <a:rPr lang="en-US" sz="4800" dirty="0" smtClean="0"/>
              <a:t>-BIOLOGY</a:t>
            </a:r>
            <a:r>
              <a:rPr lang="en-US" sz="4800" dirty="0"/>
              <a:t>, </a:t>
            </a:r>
            <a:r>
              <a:rPr lang="en-US" sz="4800" b="1" dirty="0" smtClean="0"/>
              <a:t>2</a:t>
            </a:r>
            <a:r>
              <a:rPr lang="en-US" sz="4800" dirty="0" smtClean="0"/>
              <a:t>-CHEMISTRY or PHYSICS  </a:t>
            </a:r>
            <a:r>
              <a:rPr lang="en-US" sz="4900" b="1" dirty="0" smtClean="0"/>
              <a:t>3</a:t>
            </a:r>
            <a:r>
              <a:rPr lang="en-US" sz="4900" dirty="0" smtClean="0"/>
              <a:t>-Most AH students take Chem. II, Bio. II, or Physics for 3</a:t>
            </a:r>
            <a:r>
              <a:rPr lang="en-US" sz="4900" baseline="30000" dirty="0" smtClean="0"/>
              <a:t>rd</a:t>
            </a:r>
            <a:r>
              <a:rPr lang="en-US" sz="4900" dirty="0" smtClean="0"/>
              <a:t> year of Science. </a:t>
            </a:r>
            <a:r>
              <a:rPr lang="en-US" sz="4900" b="1" dirty="0" smtClean="0"/>
              <a:t>4- (optional)</a:t>
            </a:r>
            <a:r>
              <a:rPr lang="en-US" sz="4900" dirty="0" smtClean="0"/>
              <a:t> Organic-Bio-Chemistry.</a:t>
            </a:r>
          </a:p>
          <a:p>
            <a:pPr marL="0" indent="0"/>
            <a:r>
              <a:rPr lang="en-US" sz="4800" u="sng" dirty="0" smtClean="0"/>
              <a:t>FOREIGN LANGUAGES</a:t>
            </a:r>
            <a:r>
              <a:rPr lang="en-US" sz="4800" dirty="0" smtClean="0"/>
              <a:t>: 3 YEARS SPANISH</a:t>
            </a:r>
          </a:p>
          <a:p>
            <a:pPr marL="0" indent="0"/>
            <a:r>
              <a:rPr lang="en-US" sz="4800" u="sng" dirty="0" smtClean="0"/>
              <a:t>FINE ART CREDITS</a:t>
            </a:r>
            <a:r>
              <a:rPr lang="en-US" sz="4800" dirty="0" smtClean="0"/>
              <a:t>: 2 CREDITS</a:t>
            </a:r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19" y="762000"/>
            <a:ext cx="7772400" cy="935024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Technical Honors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749" y="1905000"/>
            <a:ext cx="7520940" cy="4648200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Can be paired with </a:t>
            </a:r>
            <a:r>
              <a:rPr lang="en-US" u="sng" dirty="0" smtClean="0"/>
              <a:t>Core 40 </a:t>
            </a:r>
            <a:r>
              <a:rPr lang="en-US" dirty="0" smtClean="0"/>
              <a:t>or </a:t>
            </a:r>
            <a:r>
              <a:rPr lang="en-US" u="sng" dirty="0" smtClean="0"/>
              <a:t>Academic Honors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Earn </a:t>
            </a:r>
            <a:r>
              <a:rPr lang="en-US" u="sng" dirty="0"/>
              <a:t>6</a:t>
            </a:r>
            <a:r>
              <a:rPr lang="en-US" u="sng" dirty="0" smtClean="0"/>
              <a:t> Career-Technical Credits </a:t>
            </a:r>
            <a:r>
              <a:rPr lang="en-US" dirty="0" smtClean="0"/>
              <a:t>in addition to required courses for C40 or AH track.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/>
              <a:t>Earn 6 </a:t>
            </a:r>
            <a:r>
              <a:rPr lang="en-US" dirty="0" smtClean="0"/>
              <a:t>Dual Credits from approved list. Supplied on PCHS Guidance Site.</a:t>
            </a:r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Must achieve a </a:t>
            </a:r>
            <a:r>
              <a:rPr lang="en-US" u="sng" dirty="0" smtClean="0"/>
              <a:t>“C-” or higher</a:t>
            </a:r>
            <a:r>
              <a:rPr lang="en-US" dirty="0" smtClean="0"/>
              <a:t> in each course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Must achieve a </a:t>
            </a:r>
            <a:r>
              <a:rPr lang="en-US" u="sng" dirty="0" smtClean="0"/>
              <a:t>“B”/3.0 overall GPA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2 credits in Foreign Languages recommended.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Complete specific AH requirements, or take the </a:t>
            </a:r>
            <a:r>
              <a:rPr lang="en-US" dirty="0" err="1" smtClean="0"/>
              <a:t>Accuplacer</a:t>
            </a:r>
            <a:r>
              <a:rPr lang="en-US" dirty="0" smtClean="0"/>
              <a:t>, COMPASS, or Work Keys test.</a:t>
            </a:r>
          </a:p>
          <a:p>
            <a:pPr marL="0" indent="0">
              <a:buNone/>
            </a:pPr>
            <a:endParaRPr lang="en-US" sz="2800" dirty="0" smtClean="0"/>
          </a:p>
          <a:p>
            <a:pPr marL="457200" indent="-457200">
              <a:buFont typeface="Arial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6711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762001"/>
            <a:ext cx="6798734" cy="1066800"/>
          </a:xfrm>
        </p:spPr>
        <p:txBody>
          <a:bodyPr/>
          <a:lstStyle/>
          <a:p>
            <a:pPr algn="ctr"/>
            <a:r>
              <a:rPr lang="en-US" dirty="0" smtClean="0"/>
              <a:t>Tech Honor Helpful Tips: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057400"/>
            <a:ext cx="6798736" cy="3877732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I</a:t>
            </a:r>
            <a:r>
              <a:rPr lang="en-US" sz="2000" b="0" dirty="0" smtClean="0"/>
              <a:t>f you are interested in possibly pursuing a career that is industrial/technology  based, you may want to enroll in one of the following as freshman:</a:t>
            </a:r>
          </a:p>
          <a:p>
            <a:r>
              <a:rPr lang="en-US" sz="2000" dirty="0" smtClean="0"/>
              <a:t>1-Introduction to Machine Tools ( 2 periods/one semester). This is a dual credit course</a:t>
            </a:r>
          </a:p>
          <a:p>
            <a:r>
              <a:rPr lang="en-US" sz="2000" dirty="0" smtClean="0"/>
              <a:t>2-Intro. to Agriculture or Ag. Power Structures &amp; Tech. This is a dual credit course.</a:t>
            </a:r>
          </a:p>
          <a:p>
            <a:r>
              <a:rPr lang="en-US" sz="2000" dirty="0" smtClean="0"/>
              <a:t>3-Intro to Communication, Construction, Manufacturing, and/or Transportation (each one semester)</a:t>
            </a:r>
          </a:p>
          <a:p>
            <a:r>
              <a:rPr lang="en-US" sz="2000" b="0" dirty="0" smtClean="0"/>
              <a:t>Also, consider taking Spanish</a:t>
            </a:r>
            <a:r>
              <a:rPr lang="en-US" sz="2000" dirty="0" smtClean="0"/>
              <a:t> </a:t>
            </a:r>
            <a:r>
              <a:rPr lang="en-US" sz="2000" b="0" dirty="0" smtClean="0"/>
              <a:t>if you have room in your schedule and/or have not yet decided you are going to do Academic Honors.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20667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u="sng" dirty="0" smtClean="0">
                <a:latin typeface="Arial Black" panose="020B0A04020102020204" pitchFamily="34" charset="0"/>
              </a:rPr>
              <a:t>Required for all students</a:t>
            </a:r>
            <a:endParaRPr lang="en-US" sz="4400" u="sng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872" y="2362200"/>
            <a:ext cx="7290055" cy="43434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4000" dirty="0" smtClean="0"/>
              <a:t>PE (2 semesters)</a:t>
            </a:r>
          </a:p>
          <a:p>
            <a:pPr algn="ctr"/>
            <a:r>
              <a:rPr lang="en-US" sz="4000" u="sng" dirty="0" smtClean="0"/>
              <a:t>Each 1 Semester:</a:t>
            </a:r>
          </a:p>
          <a:p>
            <a:pPr algn="ctr"/>
            <a:r>
              <a:rPr lang="en-US" sz="4000" dirty="0" smtClean="0"/>
              <a:t>Preparing for College and Careers</a:t>
            </a:r>
          </a:p>
          <a:p>
            <a:pPr algn="ctr"/>
            <a:r>
              <a:rPr lang="en-US" sz="4000" dirty="0" smtClean="0"/>
              <a:t>Introduction to Business</a:t>
            </a:r>
          </a:p>
          <a:p>
            <a:pPr algn="ctr"/>
            <a:r>
              <a:rPr lang="en-US" sz="4000" dirty="0" smtClean="0"/>
              <a:t>Health</a:t>
            </a:r>
          </a:p>
          <a:p>
            <a:pPr algn="ctr"/>
            <a:r>
              <a:rPr lang="en-US" sz="4000" dirty="0" smtClean="0"/>
              <a:t>Speech</a:t>
            </a:r>
          </a:p>
          <a:p>
            <a:pPr marL="0" indent="0" algn="ctr">
              <a:buNone/>
            </a:pPr>
            <a:r>
              <a:rPr lang="en-US" sz="4000" dirty="0" smtClean="0"/>
              <a:t> </a:t>
            </a:r>
          </a:p>
          <a:p>
            <a:pPr algn="ctr"/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7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2091</TotalTime>
  <Words>823</Words>
  <Application>Microsoft Office PowerPoint</Application>
  <PresentationFormat>On-screen Show (4:3)</PresentationFormat>
  <Paragraphs>119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Agency FB</vt:lpstr>
      <vt:lpstr>Albertus MT</vt:lpstr>
      <vt:lpstr>Antique Olive CompactPS</vt:lpstr>
      <vt:lpstr>Arial</vt:lpstr>
      <vt:lpstr>Arial Black</vt:lpstr>
      <vt:lpstr>Calibri</vt:lpstr>
      <vt:lpstr>Garamond</vt:lpstr>
      <vt:lpstr>Organic</vt:lpstr>
      <vt:lpstr>PCHS Academics</vt:lpstr>
      <vt:lpstr>WELCOME!</vt:lpstr>
      <vt:lpstr>Diploma Paths</vt:lpstr>
      <vt:lpstr>What is a credit?  How do I obtain credits?</vt:lpstr>
      <vt:lpstr>Core 40 REQUIREMENTS</vt:lpstr>
      <vt:lpstr>Academic Honors 3.0 GPA, required courses C- or better</vt:lpstr>
      <vt:lpstr>Technical Honors</vt:lpstr>
      <vt:lpstr>Tech Honor Helpful Tips:</vt:lpstr>
      <vt:lpstr>Required for all students</vt:lpstr>
      <vt:lpstr>Other requirements for graduation</vt:lpstr>
      <vt:lpstr>Example of 9th grade  Core 40 Schedule </vt:lpstr>
      <vt:lpstr>Example of 9th Grade Academic Honors Schedule</vt:lpstr>
      <vt:lpstr>Example of  9th Grade Tech Honors Schedule</vt:lpstr>
      <vt:lpstr>BAND, AH &amp; TH Schedule Example</vt:lpstr>
      <vt:lpstr>Weighted grades   4.5 Grading scale</vt:lpstr>
      <vt:lpstr>AP Weighted Grades 5.0 Scale</vt:lpstr>
      <vt:lpstr>Talk to your Guidance Counselor</vt:lpstr>
      <vt:lpstr>Education is the most powerful weapon for changing the world. Nelson Mandela</vt:lpstr>
      <vt:lpstr>Princeton Community High School</vt:lpstr>
    </vt:vector>
  </TitlesOfParts>
  <Company>NGSC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Engelbrecht, Carrie</dc:creator>
  <cp:lastModifiedBy>Carrie Engelbrecht</cp:lastModifiedBy>
  <cp:revision>70</cp:revision>
  <dcterms:created xsi:type="dcterms:W3CDTF">2013-01-11T14:48:00Z</dcterms:created>
  <dcterms:modified xsi:type="dcterms:W3CDTF">2018-02-14T15:28:36Z</dcterms:modified>
</cp:coreProperties>
</file>